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2" r:id="rId8"/>
    <p:sldId id="261" r:id="rId9"/>
    <p:sldId id="263" r:id="rId10"/>
    <p:sldId id="264" r:id="rId11"/>
    <p:sldId id="265" r:id="rId12"/>
    <p:sldId id="266" r:id="rId13"/>
    <p:sldId id="267" r:id="rId14"/>
    <p:sldId id="268" r:id="rId15"/>
    <p:sldId id="270" r:id="rId16"/>
    <p:sldId id="269" r:id="rId17"/>
    <p:sldId id="271"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3" d="100"/>
          <a:sy n="83" d="100"/>
        </p:scale>
        <p:origin x="-1426" y="-7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3E524397-CB63-4E99-B286-9F0D2C19627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345440" y="2942602"/>
            <a:ext cx="7147931"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572652" y="2944634"/>
            <a:ext cx="1190348" cy="2459736"/>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712714" y="3136658"/>
            <a:ext cx="910224" cy="2075688"/>
          </a:xfrm>
          <a:prstGeom prst="rect">
            <a:avLst/>
          </a:prstGeom>
          <a:solidFill>
            <a:schemeClr val="accent3">
              <a:alpha val="7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45483" y="3055621"/>
            <a:ext cx="6947845"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7786826" y="4625268"/>
            <a:ext cx="762000" cy="457200"/>
          </a:xfrm>
        </p:spPr>
        <p:txBody>
          <a:bodyPr/>
          <a:lstStyle>
            <a:lvl1pPr algn="ctr">
              <a:defRPr sz="2800">
                <a:solidFill>
                  <a:schemeClr val="accent1">
                    <a:lumMod val="50000"/>
                  </a:schemeClr>
                </a:solidFill>
              </a:defRPr>
            </a:lvl1pPr>
          </a:lstStyle>
          <a:p>
            <a:fld id="{33A86E6A-0341-4513-B7A7-B95E263ABBF8}" type="slidenum">
              <a:rPr lang="en-US" smtClean="0"/>
            </a:fld>
            <a:endParaRPr lang="en-US"/>
          </a:p>
        </p:txBody>
      </p:sp>
      <p:sp>
        <p:nvSpPr>
          <p:cNvPr id="11" name="Rectangle 10"/>
          <p:cNvSpPr/>
          <p:nvPr/>
        </p:nvSpPr>
        <p:spPr>
          <a:xfrm>
            <a:off x="541822" y="4559276"/>
            <a:ext cx="6755166"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38971" y="3139440"/>
            <a:ext cx="6760868"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642805" y="4648200"/>
            <a:ext cx="6553200" cy="457200"/>
          </a:xfrm>
        </p:spPr>
        <p:txBody>
          <a:bodyPr>
            <a:normAutofit/>
          </a:bodyPr>
          <a:lstStyle>
            <a:lvl1pPr marL="0" indent="0" algn="ctr">
              <a:buNone/>
              <a:defRPr sz="1800" cap="all" spc="3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604705" y="3227033"/>
            <a:ext cx="6629400" cy="1219201"/>
          </a:xfrm>
        </p:spPr>
        <p:txBody>
          <a:bodyPr anchor="b" anchorCtr="0">
            <a:noAutofit/>
          </a:bodyPr>
          <a:lstStyle>
            <a:lvl1pPr>
              <a:defRPr sz="4000">
                <a:solidFill>
                  <a:schemeClr val="accent1">
                    <a:lumMod val="50000"/>
                  </a:schemeClr>
                </a:solidFill>
              </a:defRPr>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3E524397-CB63-4E99-B286-9F0D2C19627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A86E6A-0341-4513-B7A7-B95E263ABBF8}"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7" name="Rectangle 6"/>
          <p:cNvSpPr/>
          <p:nvPr/>
        </p:nvSpPr>
        <p:spPr>
          <a:xfrm>
            <a:off x="6861702" y="228600"/>
            <a:ext cx="1859280" cy="6122634"/>
          </a:xfrm>
          <a:prstGeom prst="rect">
            <a:avLst/>
          </a:prstGeom>
          <a:solidFill>
            <a:srgbClr val="FFFFFF">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Rectangle 7"/>
          <p:cNvSpPr/>
          <p:nvPr/>
        </p:nvSpPr>
        <p:spPr>
          <a:xfrm>
            <a:off x="6955225" y="351409"/>
            <a:ext cx="1672235" cy="587701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048577" y="395427"/>
            <a:ext cx="1485531" cy="578898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380999"/>
            <a:ext cx="6172200" cy="5791201"/>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3E524397-CB63-4E99-B286-9F0D2C19627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A86E6A-0341-4513-B7A7-B95E263ABBF8}"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3E524397-CB63-4E99-B286-9F0D2C19627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A86E6A-0341-4513-B7A7-B95E263ABBF8}"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3E524397-CB63-4E99-B286-9F0D2C196274}" type="datetimeFigureOut">
              <a:rPr lang="en-US" smtClean="0"/>
            </a:fld>
            <a:endParaRPr lang="en-US"/>
          </a:p>
        </p:txBody>
      </p:sp>
      <p:sp>
        <p:nvSpPr>
          <p:cNvPr id="13" name="Rectangle 12"/>
          <p:cNvSpPr/>
          <p:nvPr/>
        </p:nvSpPr>
        <p:spPr>
          <a:xfrm>
            <a:off x="451976" y="2946400"/>
            <a:ext cx="8265160"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67656" y="3048000"/>
            <a:ext cx="8033800"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A86E6A-0341-4513-B7A7-B95E263ABBF8}" type="slidenum">
              <a:rPr lang="en-US" smtClean="0"/>
            </a:fld>
            <a:endParaRPr lang="en-US"/>
          </a:p>
        </p:txBody>
      </p:sp>
      <p:sp>
        <p:nvSpPr>
          <p:cNvPr id="2" name="Title 1"/>
          <p:cNvSpPr>
            <a:spLocks noGrp="1"/>
          </p:cNvSpPr>
          <p:nvPr>
            <p:ph type="title"/>
          </p:nvPr>
        </p:nvSpPr>
        <p:spPr>
          <a:xfrm>
            <a:off x="736456" y="3200399"/>
            <a:ext cx="7696200" cy="1295401"/>
          </a:xfrm>
        </p:spPr>
        <p:txBody>
          <a:bodyPr anchor="b" anchorCtr="0">
            <a:noAutofit/>
          </a:bodyPr>
          <a:lstStyle>
            <a:lvl1pPr algn="ctr" defTabSz="914400" rtl="0" eaLnBrk="1" latinLnBrk="0" hangingPunct="1">
              <a:spcBef>
                <a:spcPct val="0"/>
              </a:spcBef>
              <a:buNone/>
              <a:defRPr lang="en-US" sz="4000" kern="1200" cap="all" baseline="0" dirty="0">
                <a:solidFill>
                  <a:schemeClr val="accent1">
                    <a:lumMod val="50000"/>
                  </a:schemeClr>
                </a:solidFill>
                <a:latin typeface="+mj-lt"/>
                <a:ea typeface="+mj-ea"/>
                <a:cs typeface="+mj-cs"/>
              </a:defRPr>
            </a:lvl1pPr>
          </a:lstStyle>
          <a:p>
            <a:r>
              <a:rPr lang="en-US" smtClean="0"/>
              <a:t>Click to edit Master title style</a:t>
            </a:r>
            <a:endParaRPr lang="en-US" dirty="0"/>
          </a:p>
        </p:txBody>
      </p:sp>
      <p:sp>
        <p:nvSpPr>
          <p:cNvPr id="15" name="Rectangle 14"/>
          <p:cNvSpPr/>
          <p:nvPr/>
        </p:nvSpPr>
        <p:spPr>
          <a:xfrm>
            <a:off x="675496" y="4541520"/>
            <a:ext cx="7818120"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36456" y="4607510"/>
            <a:ext cx="7696200" cy="523783"/>
          </a:xfrm>
        </p:spPr>
        <p:txBody>
          <a:bodyPr anchor="ctr">
            <a:normAutofit/>
          </a:bodyPr>
          <a:lstStyle>
            <a:lvl1pPr marL="0" indent="0" algn="ctr">
              <a:buNone/>
              <a:defRPr sz="2000" cap="all" spc="250" baseline="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14" name="Rectangle 13"/>
          <p:cNvSpPr/>
          <p:nvPr/>
        </p:nvSpPr>
        <p:spPr>
          <a:xfrm>
            <a:off x="675757" y="3124200"/>
            <a:ext cx="7817599"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26128" y="1719071"/>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Content Placeholder 3"/>
          <p:cNvSpPr>
            <a:spLocks noGrp="1"/>
          </p:cNvSpPr>
          <p:nvPr>
            <p:ph sz="half" idx="2"/>
          </p:nvPr>
        </p:nvSpPr>
        <p:spPr>
          <a:xfrm>
            <a:off x="4648200" y="1719071"/>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Date Placeholder 4"/>
          <p:cNvSpPr>
            <a:spLocks noGrp="1"/>
          </p:cNvSpPr>
          <p:nvPr>
            <p:ph type="dt" sz="half" idx="10"/>
          </p:nvPr>
        </p:nvSpPr>
        <p:spPr/>
        <p:txBody>
          <a:bodyPr/>
          <a:lstStyle/>
          <a:p>
            <a:fld id="{3E524397-CB63-4E99-B286-9F0D2C19627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A86E6A-0341-4513-B7A7-B95E263ABBF8}"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26128" y="1722438"/>
            <a:ext cx="4040188"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26128" y="2438400"/>
            <a:ext cx="4040188"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4"/>
          <p:cNvSpPr>
            <a:spLocks noGrp="1"/>
          </p:cNvSpPr>
          <p:nvPr>
            <p:ph type="body" sz="quarter" idx="3"/>
          </p:nvPr>
        </p:nvSpPr>
        <p:spPr>
          <a:xfrm>
            <a:off x="4645025" y="1722438"/>
            <a:ext cx="4041775"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438400"/>
            <a:ext cx="4041775"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Date Placeholder 6"/>
          <p:cNvSpPr>
            <a:spLocks noGrp="1"/>
          </p:cNvSpPr>
          <p:nvPr>
            <p:ph type="dt" sz="half" idx="10"/>
          </p:nvPr>
        </p:nvSpPr>
        <p:spPr/>
        <p:txBody>
          <a:bodyPr/>
          <a:lstStyle/>
          <a:p>
            <a:fld id="{3E524397-CB63-4E99-B286-9F0D2C19627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A86E6A-0341-4513-B7A7-B95E263ABBF8}"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E524397-CB63-4E99-B286-9F0D2C19627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A86E6A-0341-4513-B7A7-B95E263ABBF8}"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ounded Rectangle 10"/>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3E524397-CB63-4E99-B286-9F0D2C19627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A86E6A-0341-4513-B7A7-B95E263ABBF8}"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ounded Rectangle 11"/>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86200" y="685800"/>
            <a:ext cx="4572000" cy="52578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Date Placeholder 4"/>
          <p:cNvSpPr>
            <a:spLocks noGrp="1"/>
          </p:cNvSpPr>
          <p:nvPr>
            <p:ph type="dt" sz="half" idx="10"/>
          </p:nvPr>
        </p:nvSpPr>
        <p:spPr/>
        <p:txBody>
          <a:bodyPr/>
          <a:lstStyle/>
          <a:p>
            <a:fld id="{3E524397-CB63-4E99-B286-9F0D2C19627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A86E6A-0341-4513-B7A7-B95E263ABBF8}" type="slidenum">
              <a:rPr lang="en-US" smtClean="0"/>
            </a:fld>
            <a:endParaRPr lang="en-US"/>
          </a:p>
        </p:txBody>
      </p:sp>
      <p:sp>
        <p:nvSpPr>
          <p:cNvPr id="8" name="Rectangle 7"/>
          <p:cNvSpPr/>
          <p:nvPr/>
        </p:nvSpPr>
        <p:spPr>
          <a:xfrm>
            <a:off x="560034" y="1505712"/>
            <a:ext cx="2716566" cy="3523488"/>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6690" y="1642472"/>
            <a:ext cx="2483254" cy="3234328"/>
          </a:xfrm>
          <a:prstGeom prst="rect">
            <a:avLst/>
          </a:prstGeom>
          <a:solidFill>
            <a:srgbClr val="FFFFFF"/>
          </a:solid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769000" y="2971800"/>
            <a:ext cx="2298634" cy="1752600"/>
          </a:xfrm>
        </p:spPr>
        <p:txBody>
          <a:bodyPr/>
          <a:lstStyle>
            <a:lvl1pPr marL="0" indent="0">
              <a:spcBef>
                <a:spcPts val="4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2" name="Title 1"/>
          <p:cNvSpPr>
            <a:spLocks noGrp="1"/>
          </p:cNvSpPr>
          <p:nvPr>
            <p:ph type="title"/>
          </p:nvPr>
        </p:nvSpPr>
        <p:spPr>
          <a:xfrm>
            <a:off x="769000" y="1734312"/>
            <a:ext cx="2298634" cy="1191620"/>
          </a:xfrm>
        </p:spPr>
        <p:txBody>
          <a:bodyPr anchor="b">
            <a:normAutofit/>
          </a:bodyPr>
          <a:lstStyle>
            <a:lvl1pPr algn="l">
              <a:defRPr sz="2000" b="0">
                <a:solidFill>
                  <a:schemeClr val="accent1">
                    <a:lumMod val="75000"/>
                  </a:schemeClr>
                </a:solidFill>
              </a:defRPr>
            </a:lvl1pPr>
          </a:lstStyle>
          <a:p>
            <a:r>
              <a:rPr lang="en-US" smtClean="0"/>
              <a:t>Click to edit Master title style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ounded Rectangle 8"/>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685800" y="621437"/>
            <a:ext cx="7772400" cy="4331564"/>
          </a:xfrm>
          <a:solidFill>
            <a:schemeClr val="bg2"/>
          </a:solidFill>
          <a:ln>
            <a:noFill/>
          </a:ln>
          <a:effectLst>
            <a:softEdge rad="12700"/>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5" name="Date Placeholder 4"/>
          <p:cNvSpPr>
            <a:spLocks noGrp="1"/>
          </p:cNvSpPr>
          <p:nvPr>
            <p:ph type="dt" sz="half" idx="10"/>
          </p:nvPr>
        </p:nvSpPr>
        <p:spPr/>
        <p:txBody>
          <a:bodyPr/>
          <a:lstStyle/>
          <a:p>
            <a:fld id="{3E524397-CB63-4E99-B286-9F0D2C196274}" type="datetimeFigureOut">
              <a:rPr lang="en-US" smtClean="0"/>
            </a:fld>
            <a:endParaRPr lang="en-US"/>
          </a:p>
        </p:txBody>
      </p:sp>
      <p:sp>
        <p:nvSpPr>
          <p:cNvPr id="7" name="Slide Number Placeholder 6"/>
          <p:cNvSpPr>
            <a:spLocks noGrp="1"/>
          </p:cNvSpPr>
          <p:nvPr>
            <p:ph type="sldNum" sz="quarter" idx="12"/>
          </p:nvPr>
        </p:nvSpPr>
        <p:spPr/>
        <p:txBody>
          <a:bodyPr/>
          <a:lstStyle/>
          <a:p>
            <a:fld id="{33A86E6A-0341-4513-B7A7-B95E263ABBF8}" type="slidenum">
              <a:rPr lang="en-US" smtClean="0"/>
            </a:fld>
            <a:endParaRPr lang="en-US"/>
          </a:p>
        </p:txBody>
      </p:sp>
      <p:sp>
        <p:nvSpPr>
          <p:cNvPr id="10" name="Rectangle 9"/>
          <p:cNvSpPr/>
          <p:nvPr/>
        </p:nvSpPr>
        <p:spPr>
          <a:xfrm>
            <a:off x="685800" y="4953000"/>
            <a:ext cx="7772400" cy="13716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61999" y="5029200"/>
            <a:ext cx="7600765" cy="1202924"/>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914400" y="5638800"/>
            <a:ext cx="7328514" cy="451696"/>
          </a:xfrm>
          <a:prstGeom prst="rect">
            <a:avLst/>
          </a:prstGeom>
          <a:solidFill>
            <a:schemeClr val="accent1"/>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05589" y="5074920"/>
            <a:ext cx="7946136" cy="1097280"/>
          </a:xfrm>
          <a:prstGeom prst="rect">
            <a:avLst/>
          </a:prstGeom>
          <a:no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956289" y="5656556"/>
            <a:ext cx="7244736" cy="401715"/>
          </a:xfrm>
        </p:spPr>
        <p:txBody>
          <a:bodyPr anchor="ctr">
            <a:normAutofit/>
          </a:bodyPr>
          <a:lstStyle>
            <a:lvl1pPr marL="0" indent="0" algn="ctr">
              <a:buNone/>
              <a:defRPr sz="1500" cap="all" spc="250" baseline="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2" name="Title 1"/>
          <p:cNvSpPr>
            <a:spLocks noGrp="1"/>
          </p:cNvSpPr>
          <p:nvPr>
            <p:ph type="title"/>
          </p:nvPr>
        </p:nvSpPr>
        <p:spPr>
          <a:xfrm>
            <a:off x="914400" y="5105400"/>
            <a:ext cx="7328514" cy="523043"/>
          </a:xfrm>
        </p:spPr>
        <p:txBody>
          <a:bodyPr anchor="ctr" anchorCtr="0"/>
          <a:lstStyle>
            <a:lvl1pPr algn="ctr">
              <a:defRPr sz="2000" b="0">
                <a:solidFill>
                  <a:schemeClr val="accent1">
                    <a:lumMod val="75000"/>
                  </a:schemeClr>
                </a:solidFill>
              </a:defRPr>
            </a:lvl1pPr>
          </a:lstStyle>
          <a:p>
            <a:r>
              <a:rPr lang="en-US" smtClean="0"/>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ounded Rectangle 6"/>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457200" y="1752600"/>
            <a:ext cx="8229600" cy="43735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2"/>
                </a:solidFill>
              </a:defRPr>
            </a:lvl1pPr>
          </a:lstStyle>
          <a:p>
            <a:fld id="{3E524397-CB63-4E99-B286-9F0D2C196274}"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2"/>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2"/>
                </a:solidFill>
              </a:defRPr>
            </a:lvl1pPr>
          </a:lstStyle>
          <a:p>
            <a:fld id="{33A86E6A-0341-4513-B7A7-B95E263ABBF8}" type="slidenum">
              <a:rPr lang="en-US" smtClean="0"/>
            </a:fld>
            <a:endParaRPr lang="en-US"/>
          </a:p>
        </p:txBody>
      </p:sp>
      <p:sp>
        <p:nvSpPr>
          <p:cNvPr id="9" name="Rectangle 8"/>
          <p:cNvSpPr/>
          <p:nvPr/>
        </p:nvSpPr>
        <p:spPr>
          <a:xfrm>
            <a:off x="274320" y="278166"/>
            <a:ext cx="8595360" cy="132588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10" name="Rectangle 9"/>
          <p:cNvSpPr/>
          <p:nvPr/>
        </p:nvSpPr>
        <p:spPr>
          <a:xfrm>
            <a:off x="372863" y="372862"/>
            <a:ext cx="8380520" cy="111858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26128" y="408372"/>
            <a:ext cx="8260672" cy="103942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anose="020B0604020202020204"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anose="020B0604020202020204"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anose="020B0604020202020204"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anose="020B0604020202020204"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anose="020B0604020202020204"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anose="020B0604020202020204"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anose="020B0604020202020204"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anose="020B0604020202020204"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anose="020B0604020202020204"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smtClean="0"/>
              <a:t>Rahul </a:t>
            </a:r>
            <a:r>
              <a:rPr lang="en-US" dirty="0" err="1" smtClean="0"/>
              <a:t>Pratap</a:t>
            </a:r>
            <a:r>
              <a:rPr lang="en-US" dirty="0" smtClean="0"/>
              <a:t> Singh</a:t>
            </a:r>
            <a:endParaRPr lang="en-US" dirty="0"/>
          </a:p>
        </p:txBody>
      </p:sp>
      <p:sp>
        <p:nvSpPr>
          <p:cNvPr id="2" name="Title 1"/>
          <p:cNvSpPr>
            <a:spLocks noGrp="1"/>
          </p:cNvSpPr>
          <p:nvPr>
            <p:ph type="ctrTitle"/>
          </p:nvPr>
        </p:nvSpPr>
        <p:spPr/>
        <p:txBody>
          <a:bodyPr/>
          <a:lstStyle/>
          <a:p>
            <a:r>
              <a:rPr lang="en-US" dirty="0" smtClean="0"/>
              <a:t>Find hospitals in Pandemic Situation</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Clustering</a:t>
            </a:r>
            <a:endParaRPr lang="en-US"/>
          </a:p>
        </p:txBody>
      </p:sp>
      <p:sp>
        <p:nvSpPr>
          <p:cNvPr id="3" name="Content Placeholder 2"/>
          <p:cNvSpPr>
            <a:spLocks noGrp="1"/>
          </p:cNvSpPr>
          <p:nvPr>
            <p:ph idx="1"/>
          </p:nvPr>
        </p:nvSpPr>
        <p:spPr/>
        <p:txBody>
          <a:bodyPr/>
          <a:p>
            <a:pPr>
              <a:buFont typeface="Wingdings" panose="05000000000000000000" charset="0"/>
              <a:buChar char="Ø"/>
            </a:pPr>
            <a:r>
              <a:rPr lang="en-US"/>
              <a:t>The data was clustered after that using DBSCAN, the parameter for clustering was distance from the center of city as located by geocoder. </a:t>
            </a:r>
            <a:endParaRPr lang="en-US"/>
          </a:p>
          <a:p>
            <a:pPr>
              <a:buFont typeface="Wingdings" panose="05000000000000000000" charset="0"/>
              <a:buChar char="Ø"/>
            </a:pPr>
            <a:r>
              <a:rPr lang="en-US"/>
              <a:t>Brown's ones are far located, red one as nearest then blue and green</a:t>
            </a:r>
            <a:endParaRPr lang="en-US"/>
          </a:p>
          <a:p>
            <a:pPr marL="114300" indent="0">
              <a:buFont typeface="Wingdings" panose="05000000000000000000" charset="0"/>
              <a:buNone/>
            </a:pP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Clustered New York</a:t>
            </a:r>
            <a:endParaRPr lang="en-US"/>
          </a:p>
        </p:txBody>
      </p:sp>
      <p:pic>
        <p:nvPicPr>
          <p:cNvPr id="4" name="Content Placeholder 3"/>
          <p:cNvPicPr>
            <a:picLocks noChangeAspect="1"/>
          </p:cNvPicPr>
          <p:nvPr>
            <p:ph idx="1"/>
          </p:nvPr>
        </p:nvPicPr>
        <p:blipFill>
          <a:blip r:embed="rId1"/>
          <a:srcRect l="29775" t="22648" r="3936" b="5430"/>
          <a:stretch>
            <a:fillRect/>
          </a:stretch>
        </p:blipFill>
        <p:spPr>
          <a:xfrm>
            <a:off x="426085" y="1863725"/>
            <a:ext cx="8260080" cy="465391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Clustered Tokyo</a:t>
            </a:r>
            <a:endParaRPr lang="en-US"/>
          </a:p>
        </p:txBody>
      </p:sp>
      <p:pic>
        <p:nvPicPr>
          <p:cNvPr id="4" name="Content Placeholder 3"/>
          <p:cNvPicPr>
            <a:picLocks noChangeAspect="1"/>
          </p:cNvPicPr>
          <p:nvPr>
            <p:ph idx="1"/>
          </p:nvPr>
        </p:nvPicPr>
        <p:blipFill>
          <a:blip r:embed="rId1"/>
          <a:srcRect l="29424" t="24274" r="3936" b="5589"/>
          <a:stretch>
            <a:fillRect/>
          </a:stretch>
        </p:blipFill>
        <p:spPr>
          <a:xfrm>
            <a:off x="425450" y="1898650"/>
            <a:ext cx="8261350" cy="460311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Clustered Paris</a:t>
            </a:r>
            <a:endParaRPr lang="en-US"/>
          </a:p>
        </p:txBody>
      </p:sp>
      <p:pic>
        <p:nvPicPr>
          <p:cNvPr id="4" name="Content Placeholder 3"/>
          <p:cNvPicPr>
            <a:picLocks noChangeAspect="1"/>
          </p:cNvPicPr>
          <p:nvPr>
            <p:ph idx="1"/>
          </p:nvPr>
        </p:nvPicPr>
        <p:blipFill>
          <a:blip r:embed="rId1"/>
          <a:srcRect l="29065" t="22648" r="3936" b="5923"/>
          <a:stretch>
            <a:fillRect/>
          </a:stretch>
        </p:blipFill>
        <p:spPr>
          <a:xfrm>
            <a:off x="426085" y="1715770"/>
            <a:ext cx="8260080" cy="493839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POPULATION sTATS</a:t>
            </a:r>
            <a:endParaRPr lang="en-US"/>
          </a:p>
        </p:txBody>
      </p:sp>
      <p:pic>
        <p:nvPicPr>
          <p:cNvPr id="4" name="Content Placeholder 3"/>
          <p:cNvPicPr>
            <a:picLocks noChangeAspect="1"/>
          </p:cNvPicPr>
          <p:nvPr>
            <p:ph idx="1"/>
          </p:nvPr>
        </p:nvPicPr>
        <p:blipFill>
          <a:blip r:embed="rId1"/>
          <a:srcRect l="29424" t="31359" r="2956" b="7244"/>
          <a:stretch>
            <a:fillRect/>
          </a:stretch>
        </p:blipFill>
        <p:spPr>
          <a:xfrm>
            <a:off x="425450" y="1828165"/>
            <a:ext cx="8331835" cy="488696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Results</a:t>
            </a:r>
            <a:endParaRPr lang="en-US"/>
          </a:p>
        </p:txBody>
      </p:sp>
      <p:sp>
        <p:nvSpPr>
          <p:cNvPr id="3" name="Content Placeholder 2"/>
          <p:cNvSpPr>
            <a:spLocks noGrp="1"/>
          </p:cNvSpPr>
          <p:nvPr>
            <p:ph idx="1"/>
          </p:nvPr>
        </p:nvSpPr>
        <p:spPr/>
        <p:txBody>
          <a:bodyPr>
            <a:normAutofit lnSpcReduction="20000"/>
          </a:bodyPr>
          <a:p>
            <a:pPr>
              <a:buFont typeface="Wingdings" panose="05000000000000000000" charset="0"/>
              <a:buChar char="Ø"/>
            </a:pPr>
            <a:r>
              <a:rPr lang="en-US"/>
              <a:t> New York is most distributed among them</a:t>
            </a:r>
            <a:endParaRPr lang="en-US"/>
          </a:p>
          <a:p>
            <a:pPr>
              <a:buFont typeface="Wingdings" panose="05000000000000000000" charset="0"/>
              <a:buChar char="Ø"/>
            </a:pPr>
            <a:r>
              <a:rPr lang="en-US"/>
              <a:t>Tokyo looks pretty connected but concertrated at a spot</a:t>
            </a:r>
            <a:endParaRPr lang="en-US"/>
          </a:p>
          <a:p>
            <a:pPr>
              <a:buFont typeface="Wingdings" panose="05000000000000000000" charset="0"/>
              <a:buChar char="Ø"/>
            </a:pPr>
            <a:r>
              <a:rPr lang="en-US"/>
              <a:t>Paris has a good picture of well distributed. </a:t>
            </a:r>
            <a:endParaRPr lang="en-US"/>
          </a:p>
          <a:p>
            <a:pPr>
              <a:buFont typeface="Wingdings" panose="05000000000000000000" charset="0"/>
              <a:buChar char="Ø"/>
            </a:pPr>
            <a:r>
              <a:rPr lang="en-US"/>
              <a:t> Population stat's reveal Tokyo is highly populated but the density of hospitals is also very high hence if worked together they can contain a pandemic</a:t>
            </a:r>
            <a:endParaRPr lang="en-US"/>
          </a:p>
          <a:p>
            <a:pPr>
              <a:buFont typeface="Wingdings" panose="05000000000000000000" charset="0"/>
              <a:buChar char="Ø"/>
            </a:pPr>
            <a:r>
              <a:rPr lang="en-US"/>
              <a:t>New York, it won't be easy for them as they are far and will take time to connect and transport</a:t>
            </a:r>
            <a:endParaRPr lang="en-US"/>
          </a:p>
          <a:p>
            <a:pPr>
              <a:buFont typeface="Wingdings" panose="05000000000000000000" charset="0"/>
              <a:buChar char="Ø"/>
            </a:pPr>
            <a:r>
              <a:rPr lang="en-US"/>
              <a:t>For Paris it's best relatively better connected and least populated with a benfit of centerd to connect easily</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Conclusion</a:t>
            </a:r>
            <a:endParaRPr lang="en-US"/>
          </a:p>
        </p:txBody>
      </p:sp>
      <p:sp>
        <p:nvSpPr>
          <p:cNvPr id="3" name="Content Placeholder 2"/>
          <p:cNvSpPr>
            <a:spLocks noGrp="1"/>
          </p:cNvSpPr>
          <p:nvPr>
            <p:ph idx="1"/>
          </p:nvPr>
        </p:nvSpPr>
        <p:spPr/>
        <p:txBody>
          <a:bodyPr/>
          <a:p>
            <a:pPr marL="114300" indent="0">
              <a:buNone/>
            </a:pPr>
            <a:r>
              <a:rPr lang="en-US"/>
              <a:t>In case of a pandemic, a place with hospital and population stats of Paris will be better to connect and predict</a:t>
            </a:r>
            <a:br>
              <a:rPr lang="en-US"/>
            </a:b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0070C0"/>
                </a:solidFill>
              </a:rPr>
              <a:t>INtroducton</a:t>
            </a:r>
            <a:endParaRPr lang="en-US" dirty="0">
              <a:solidFill>
                <a:srgbClr val="0070C0"/>
              </a:solidFill>
            </a:endParaRPr>
          </a:p>
        </p:txBody>
      </p:sp>
      <p:sp>
        <p:nvSpPr>
          <p:cNvPr id="3" name="Content Placeholder 2"/>
          <p:cNvSpPr>
            <a:spLocks noGrp="1"/>
          </p:cNvSpPr>
          <p:nvPr>
            <p:ph idx="1"/>
          </p:nvPr>
        </p:nvSpPr>
        <p:spPr/>
        <p:txBody>
          <a:bodyPr>
            <a:normAutofit lnSpcReduction="10000"/>
          </a:bodyPr>
          <a:lstStyle/>
          <a:p>
            <a:pPr marL="114300" indent="0">
              <a:buNone/>
            </a:pPr>
            <a:r>
              <a:rPr lang="en-US" dirty="0">
                <a:solidFill>
                  <a:srgbClr val="FF0000"/>
                </a:solidFill>
              </a:rPr>
              <a:t>This project aims at finding hospitals to tackle a pandemic situation. In case a widespread deadly disease spread, then we have to respond quickly. A quicker response can save us from the pandemic. The first thing will be finding the infected ones and next, to diagnose them. The best possible option is to find and help hospitals in the area, but for a densely populated city like New York, Tokyo, and Paris, this won't be an easy job. Hence, here I will be using Data Science and Machine Learning to locate the hospitals and analyze it to check whether it can serve the purpose. In this pandemic, this projects aims to find out all possible</a:t>
            </a:r>
            <a:endParaRPr lang="en-US" dirty="0">
              <a:solidFill>
                <a:srgbClr val="FF0000"/>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Business Problem </a:t>
            </a:r>
            <a:endParaRPr lang="en-US" dirty="0">
              <a:solidFill>
                <a:srgbClr val="0070C0"/>
              </a:solidFill>
            </a:endParaRPr>
          </a:p>
        </p:txBody>
      </p:sp>
      <p:sp>
        <p:nvSpPr>
          <p:cNvPr id="3" name="Content Placeholder 2"/>
          <p:cNvSpPr>
            <a:spLocks noGrp="1"/>
          </p:cNvSpPr>
          <p:nvPr>
            <p:ph idx="1"/>
          </p:nvPr>
        </p:nvSpPr>
        <p:spPr/>
        <p:txBody>
          <a:bodyPr/>
          <a:lstStyle/>
          <a:p>
            <a:pPr marL="114300" indent="0">
              <a:buNone/>
            </a:pPr>
            <a:r>
              <a:rPr lang="en-US" dirty="0">
                <a:solidFill>
                  <a:srgbClr val="FF0000"/>
                </a:solidFill>
              </a:rPr>
              <a:t>To gather locations of Hospitals and to locate them using FOURSQUARE, plot it with the population of the city. Analyzing data to find out insides on medical preparation for </a:t>
            </a:r>
            <a:r>
              <a:rPr lang="en-US" dirty="0" smtClean="0">
                <a:solidFill>
                  <a:srgbClr val="FF0000"/>
                </a:solidFill>
              </a:rPr>
              <a:t>a pandemic</a:t>
            </a:r>
            <a:r>
              <a:rPr lang="en-US" dirty="0">
                <a:solidFill>
                  <a:srgbClr val="FF0000"/>
                </a:solidFill>
              </a:rPr>
              <a:t>.</a:t>
            </a:r>
            <a:endParaRPr lang="en-US" dirty="0">
              <a:solidFill>
                <a:srgbClr val="FF0000"/>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Target Audience </a:t>
            </a:r>
            <a:endParaRPr lang="en-US" dirty="0">
              <a:solidFill>
                <a:srgbClr val="0070C0"/>
              </a:solidFill>
            </a:endParaRPr>
          </a:p>
        </p:txBody>
      </p:sp>
      <p:sp>
        <p:nvSpPr>
          <p:cNvPr id="3" name="Content Placeholder 2"/>
          <p:cNvSpPr>
            <a:spLocks noGrp="1"/>
          </p:cNvSpPr>
          <p:nvPr>
            <p:ph idx="1"/>
          </p:nvPr>
        </p:nvSpPr>
        <p:spPr/>
        <p:txBody>
          <a:bodyPr/>
          <a:lstStyle/>
          <a:p>
            <a:pPr marL="114300" indent="0">
              <a:buNone/>
            </a:pPr>
            <a:r>
              <a:rPr lang="en-US" dirty="0" smtClean="0">
                <a:solidFill>
                  <a:srgbClr val="FF0000"/>
                </a:solidFill>
              </a:rPr>
              <a:t>This project is for governments who have to tackle the situation of an outbreak, Health Ministry and Medical heads.</a:t>
            </a:r>
            <a:endParaRPr lang="en-US" dirty="0">
              <a:solidFill>
                <a:srgbClr val="FF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Data</a:t>
            </a:r>
            <a:endParaRPr lang="en-US" dirty="0">
              <a:solidFill>
                <a:srgbClr val="0070C0"/>
              </a:solidFill>
            </a:endParaRPr>
          </a:p>
        </p:txBody>
      </p:sp>
      <p:sp>
        <p:nvSpPr>
          <p:cNvPr id="3" name="Content Placeholder 2"/>
          <p:cNvSpPr>
            <a:spLocks noGrp="1"/>
          </p:cNvSpPr>
          <p:nvPr>
            <p:ph idx="1"/>
          </p:nvPr>
        </p:nvSpPr>
        <p:spPr/>
        <p:txBody>
          <a:bodyPr/>
          <a:lstStyle/>
          <a:p>
            <a:pPr>
              <a:buClr>
                <a:schemeClr val="tx1"/>
              </a:buClr>
              <a:buFont typeface="Wingdings" panose="05000000000000000000" pitchFamily="2" charset="2"/>
              <a:buChar char="Ø"/>
            </a:pPr>
            <a:r>
              <a:rPr lang="en-US" dirty="0" smtClean="0">
                <a:solidFill>
                  <a:srgbClr val="FF0000"/>
                </a:solidFill>
              </a:rPr>
              <a:t>Using FOURSQUARE for searching hospitals and their locations. </a:t>
            </a:r>
            <a:endParaRPr lang="en-US" dirty="0" smtClean="0">
              <a:solidFill>
                <a:srgbClr val="FF0000"/>
              </a:solidFill>
            </a:endParaRPr>
          </a:p>
          <a:p>
            <a:pPr lvl="1">
              <a:buFont typeface="Wingdings" panose="05000000000000000000" pitchFamily="2" charset="2"/>
              <a:buChar char="v"/>
            </a:pPr>
            <a:r>
              <a:rPr lang="en-US" dirty="0" smtClean="0">
                <a:solidFill>
                  <a:srgbClr val="FF0000"/>
                </a:solidFill>
              </a:rPr>
              <a:t>Using this data to plot it on Map.</a:t>
            </a:r>
            <a:endParaRPr lang="en-US" dirty="0" smtClean="0">
              <a:solidFill>
                <a:srgbClr val="FF0000"/>
              </a:solidFill>
            </a:endParaRPr>
          </a:p>
          <a:p>
            <a:pPr lvl="1">
              <a:buFont typeface="Wingdings" panose="05000000000000000000" pitchFamily="2" charset="2"/>
              <a:buChar char="v"/>
            </a:pPr>
            <a:r>
              <a:rPr lang="en-US" dirty="0" smtClean="0">
                <a:solidFill>
                  <a:srgbClr val="FF0000"/>
                </a:solidFill>
              </a:rPr>
              <a:t>Clustering them to know the groups of location for better connectivity.</a:t>
            </a:r>
            <a:endParaRPr lang="en-US" dirty="0" smtClean="0">
              <a:solidFill>
                <a:srgbClr val="FF0000"/>
              </a:solidFill>
            </a:endParaRPr>
          </a:p>
          <a:p>
            <a:pPr>
              <a:buClr>
                <a:schemeClr val="tx1"/>
              </a:buClr>
              <a:buFont typeface="Wingdings" panose="05000000000000000000" pitchFamily="2" charset="2"/>
              <a:buChar char="Ø"/>
            </a:pPr>
            <a:r>
              <a:rPr lang="en-US" dirty="0" smtClean="0">
                <a:solidFill>
                  <a:srgbClr val="FF0000"/>
                </a:solidFill>
              </a:rPr>
              <a:t>Taking </a:t>
            </a:r>
            <a:r>
              <a:rPr lang="en-US" dirty="0">
                <a:solidFill>
                  <a:srgbClr val="FF0000"/>
                </a:solidFill>
              </a:rPr>
              <a:t>insights about population from Wikipedia</a:t>
            </a:r>
            <a:r>
              <a:rPr lang="en-US" dirty="0" smtClean="0">
                <a:solidFill>
                  <a:srgbClr val="FF0000"/>
                </a:solidFill>
              </a:rPr>
              <a:t>.</a:t>
            </a:r>
            <a:endParaRPr lang="en-US" dirty="0" smtClean="0">
              <a:solidFill>
                <a:srgbClr val="FF0000"/>
              </a:solidFill>
            </a:endParaRPr>
          </a:p>
          <a:p>
            <a:pPr lvl="1">
              <a:buFont typeface="Wingdings" panose="05000000000000000000" pitchFamily="2" charset="2"/>
              <a:buChar char="v"/>
            </a:pPr>
            <a:r>
              <a:rPr lang="en-US" dirty="0" smtClean="0">
                <a:solidFill>
                  <a:srgbClr val="FF0000"/>
                </a:solidFill>
              </a:rPr>
              <a:t> Using population data to check the sufficiency of hospitals.   </a:t>
            </a:r>
            <a:endParaRPr lang="en-US" dirty="0">
              <a:solidFill>
                <a:srgbClr val="FF0000"/>
              </a:solidFill>
            </a:endParaRPr>
          </a:p>
          <a:p>
            <a:endParaRPr lang="en-US" dirty="0" smtClean="0">
              <a:solidFill>
                <a:srgbClr val="FF0000"/>
              </a:solidFill>
            </a:endParaRPr>
          </a:p>
          <a:p>
            <a:pPr marL="114300" indent="0">
              <a:buNone/>
            </a:pPr>
            <a:r>
              <a:rPr lang="en-US" dirty="0" smtClean="0">
                <a:solidFill>
                  <a:srgbClr val="FF0000"/>
                </a:solidFill>
              </a:rPr>
              <a:t>    </a:t>
            </a:r>
            <a:endParaRPr lang="en-US" dirty="0">
              <a:solidFill>
                <a:srgbClr val="FF0000"/>
              </a:solidFill>
            </a:endParaRPr>
          </a:p>
          <a:p>
            <a:pPr marL="411480" lvl="1" indent="0">
              <a:buNone/>
            </a:pPr>
            <a:endParaRPr lang="en-US" dirty="0" smtClean="0">
              <a:solidFill>
                <a:srgbClr val="FF0000"/>
              </a:solidFill>
            </a:endParaRPr>
          </a:p>
          <a:p>
            <a:endParaRPr lang="en-US" dirty="0" smtClean="0">
              <a:solidFill>
                <a:srgbClr val="FF0000"/>
              </a:solidFill>
            </a:endParaRPr>
          </a:p>
          <a:p>
            <a:pPr marL="114300" indent="0">
              <a:buNone/>
            </a:pPr>
            <a:endParaRPr lang="en-US" dirty="0">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Methodlogy</a:t>
            </a:r>
            <a:endParaRPr lang="en-US"/>
          </a:p>
        </p:txBody>
      </p:sp>
      <p:sp>
        <p:nvSpPr>
          <p:cNvPr id="3" name="Content Placeholder 2"/>
          <p:cNvSpPr>
            <a:spLocks noGrp="1"/>
          </p:cNvSpPr>
          <p:nvPr>
            <p:ph idx="1"/>
          </p:nvPr>
        </p:nvSpPr>
        <p:spPr/>
        <p:txBody>
          <a:bodyPr/>
          <a:p>
            <a:pPr>
              <a:buFont typeface="Wingdings" panose="05000000000000000000" charset="0"/>
              <a:buChar char="Ø"/>
            </a:pPr>
            <a:r>
              <a:rPr lang="en-US"/>
              <a:t> Data was collected from Foursquare. Then plotted on the Map to viusalize thier position</a:t>
            </a:r>
            <a:endParaRPr lang="en-US"/>
          </a:p>
          <a:p>
            <a:pPr>
              <a:buFont typeface="Wingdings" panose="05000000000000000000" charset="0"/>
              <a:buChar char="Ø"/>
            </a:pPr>
            <a:r>
              <a:rPr lang="en-US"/>
              <a:t>Then, clustered through DBSCAN, based on thier distance hence creating a density remark from the center of city.</a:t>
            </a:r>
            <a:endParaRPr lang="en-US"/>
          </a:p>
          <a:p>
            <a:pPr>
              <a:buFont typeface="Wingdings" panose="05000000000000000000" charset="0"/>
              <a:buChar char="Ø"/>
            </a:pPr>
            <a:r>
              <a:rPr lang="en-US"/>
              <a:t>It was labelled in such a way that two nearest hospitals are red, distance more than that blue, green and brown for the far one. </a:t>
            </a:r>
            <a:endParaRPr lang="en-US"/>
          </a:p>
          <a:p>
            <a:pPr>
              <a:buFont typeface="Wingdings" panose="05000000000000000000" charset="0"/>
              <a:buChar char="Ø"/>
            </a:pPr>
            <a:r>
              <a:rPr lang="en-US"/>
              <a:t>I plotted the population too which gives us the notion of required medical facilities. </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26085" y="408305"/>
            <a:ext cx="8260715" cy="651510"/>
          </a:xfrm>
        </p:spPr>
        <p:txBody>
          <a:bodyPr>
            <a:normAutofit/>
          </a:bodyPr>
          <a:p>
            <a:r>
              <a:rPr lang="en-US"/>
              <a:t>New York</a:t>
            </a:r>
            <a:endParaRPr lang="en-US"/>
          </a:p>
        </p:txBody>
      </p:sp>
      <p:pic>
        <p:nvPicPr>
          <p:cNvPr id="5" name="Content Placeholder 4" descr="Screenshot (228)"/>
          <p:cNvPicPr>
            <a:picLocks noChangeAspect="1"/>
          </p:cNvPicPr>
          <p:nvPr>
            <p:ph idx="1"/>
          </p:nvPr>
        </p:nvPicPr>
        <p:blipFill>
          <a:blip r:embed="rId1"/>
          <a:srcRect l="29424" t="22648" r="3936" b="5502"/>
          <a:stretch>
            <a:fillRect/>
          </a:stretch>
        </p:blipFill>
        <p:spPr>
          <a:xfrm>
            <a:off x="517525" y="1871345"/>
            <a:ext cx="8168640" cy="4717415"/>
          </a:xfrm>
          <a:prstGeom prst="rect">
            <a:avLst/>
          </a:prstGeom>
        </p:spPr>
      </p:pic>
      <p:sp>
        <p:nvSpPr>
          <p:cNvPr id="4" name="Text Box 3"/>
          <p:cNvSpPr txBox="1"/>
          <p:nvPr/>
        </p:nvSpPr>
        <p:spPr>
          <a:xfrm>
            <a:off x="517525" y="1008380"/>
            <a:ext cx="8169275" cy="368300"/>
          </a:xfrm>
          <a:prstGeom prst="rect">
            <a:avLst/>
          </a:prstGeom>
          <a:noFill/>
        </p:spPr>
        <p:txBody>
          <a:bodyPr wrap="square" rtlCol="0">
            <a:spAutoFit/>
          </a:bodyPr>
          <a:p>
            <a:r>
              <a:rPr lang="en-US"/>
              <a:t> Hospitals in New York under 40 Km radius. Plotted Data.</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26085" y="408305"/>
            <a:ext cx="8260715" cy="678815"/>
          </a:xfrm>
        </p:spPr>
        <p:txBody>
          <a:bodyPr/>
          <a:p>
            <a:r>
              <a:rPr lang="en-US"/>
              <a:t>Tokyo</a:t>
            </a:r>
            <a:endParaRPr lang="en-US"/>
          </a:p>
        </p:txBody>
      </p:sp>
      <p:sp>
        <p:nvSpPr>
          <p:cNvPr id="5" name="Text Box 4"/>
          <p:cNvSpPr txBox="1"/>
          <p:nvPr/>
        </p:nvSpPr>
        <p:spPr>
          <a:xfrm>
            <a:off x="527050" y="1063625"/>
            <a:ext cx="8159750" cy="368300"/>
          </a:xfrm>
          <a:prstGeom prst="rect">
            <a:avLst/>
          </a:prstGeom>
          <a:noFill/>
        </p:spPr>
        <p:txBody>
          <a:bodyPr wrap="square" rtlCol="0">
            <a:spAutoFit/>
          </a:bodyPr>
          <a:p>
            <a:r>
              <a:rPr lang="en-US">
                <a:sym typeface="+mn-ea"/>
              </a:rPr>
              <a:t> Hospitals in New York under 40 Km radius. Plotted Data.</a:t>
            </a:r>
            <a:endParaRPr lang="en-US"/>
          </a:p>
        </p:txBody>
      </p:sp>
      <p:pic>
        <p:nvPicPr>
          <p:cNvPr id="6" name="Content Placeholder 5"/>
          <p:cNvPicPr>
            <a:picLocks noChangeAspect="1"/>
          </p:cNvPicPr>
          <p:nvPr>
            <p:ph idx="1"/>
          </p:nvPr>
        </p:nvPicPr>
        <p:blipFill>
          <a:blip r:embed="rId1"/>
          <a:srcRect l="29424" t="22648" r="3544" b="5285"/>
          <a:stretch>
            <a:fillRect/>
          </a:stretch>
        </p:blipFill>
        <p:spPr>
          <a:xfrm>
            <a:off x="527050" y="1755775"/>
            <a:ext cx="8160385" cy="47777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26085" y="408305"/>
            <a:ext cx="8260715" cy="697230"/>
          </a:xfrm>
        </p:spPr>
        <p:txBody>
          <a:bodyPr/>
          <a:p>
            <a:r>
              <a:rPr lang="en-US"/>
              <a:t>Paris</a:t>
            </a:r>
            <a:endParaRPr lang="en-US"/>
          </a:p>
        </p:txBody>
      </p:sp>
      <p:sp>
        <p:nvSpPr>
          <p:cNvPr id="7" name="Text Box 6"/>
          <p:cNvSpPr txBox="1"/>
          <p:nvPr/>
        </p:nvSpPr>
        <p:spPr>
          <a:xfrm>
            <a:off x="471170" y="1063625"/>
            <a:ext cx="8291830" cy="368300"/>
          </a:xfrm>
          <a:prstGeom prst="rect">
            <a:avLst/>
          </a:prstGeom>
          <a:noFill/>
        </p:spPr>
        <p:txBody>
          <a:bodyPr wrap="square" rtlCol="0">
            <a:spAutoFit/>
          </a:bodyPr>
          <a:p>
            <a:r>
              <a:rPr lang="en-US">
                <a:sym typeface="+mn-ea"/>
              </a:rPr>
              <a:t> Hospitals in New York under 40 Km radius. Plotted Data.</a:t>
            </a:r>
            <a:endParaRPr lang="en-US"/>
          </a:p>
        </p:txBody>
      </p:sp>
      <p:pic>
        <p:nvPicPr>
          <p:cNvPr id="8" name="Content Placeholder 7"/>
          <p:cNvPicPr>
            <a:picLocks noChangeAspect="1"/>
          </p:cNvPicPr>
          <p:nvPr>
            <p:ph idx="1"/>
          </p:nvPr>
        </p:nvPicPr>
        <p:blipFill>
          <a:blip r:embed="rId1"/>
          <a:srcRect l="29424" t="22648" r="3936" b="5285"/>
          <a:stretch>
            <a:fillRect/>
          </a:stretch>
        </p:blipFill>
        <p:spPr>
          <a:xfrm>
            <a:off x="426085" y="1846580"/>
            <a:ext cx="8260080" cy="4761230"/>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othecary">
  <a:themeElements>
    <a:clrScheme name="Apothecary">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Apothecary">
      <a:majorFont>
        <a:latin typeface="Book Antiqua"/>
        <a:ea typeface=""/>
        <a:cs typeface=""/>
        <a:font script="Jpan" typeface="HGS明朝B"/>
        <a:font script="Hang" typeface="HY견명조"/>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ゴシック"/>
        <a:font script="Hang" typeface="HY견명조"/>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solidFill>
          <a:schemeClr val="phClr">
            <a:tint val="93000"/>
            <a:satMod val="140000"/>
          </a:schemeClr>
        </a:solidFill>
        <a:blipFill rotWithShape="1">
          <a:blip xmlns:r="http://schemas.openxmlformats.org/officeDocument/2006/relationships" r:embed="rId1">
            <a:duotone>
              <a:schemeClr val="phClr">
                <a:tint val="70000"/>
                <a:satMod val="170000"/>
              </a:schemeClr>
              <a:schemeClr val="phClr">
                <a:shade val="70000"/>
                <a:satMod val="130000"/>
              </a:schemeClr>
            </a:duotone>
          </a:blip>
          <a:tile tx="0" ty="0" sx="100000" sy="10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Apothecary</Template>
  <TotalTime>0</TotalTime>
  <Words>2845</Words>
  <Application>WPS Presentation</Application>
  <PresentationFormat>On-screen Show (4:3)</PresentationFormat>
  <Paragraphs>75</Paragraphs>
  <Slides>16</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16</vt:i4>
      </vt:variant>
    </vt:vector>
  </HeadingPairs>
  <TitlesOfParts>
    <vt:vector size="26" baseType="lpstr">
      <vt:lpstr>Arial</vt:lpstr>
      <vt:lpstr>SimSun</vt:lpstr>
      <vt:lpstr>Wingdings</vt:lpstr>
      <vt:lpstr>Century Gothic</vt:lpstr>
      <vt:lpstr>Book Antiqua</vt:lpstr>
      <vt:lpstr>Microsoft YaHei</vt:lpstr>
      <vt:lpstr>Arial Unicode MS</vt:lpstr>
      <vt:lpstr>Calibri</vt:lpstr>
      <vt:lpstr>Wingdings</vt:lpstr>
      <vt:lpstr>Apothecary</vt:lpstr>
      <vt:lpstr>Find hospitals in Pandemic Situation</vt:lpstr>
      <vt:lpstr>INtroducton</vt:lpstr>
      <vt:lpstr>Business Problem </vt:lpstr>
      <vt:lpstr>Target Audience </vt:lpstr>
      <vt:lpstr>Data</vt:lpstr>
      <vt:lpstr>PowerPoint 演示文稿</vt:lpstr>
      <vt:lpstr>New York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 hospitals in Pandemic Situation</dc:title>
  <dc:creator>Rahul Pratap Singh</dc:creator>
  <cp:lastModifiedBy>Rahul</cp:lastModifiedBy>
  <cp:revision>7</cp:revision>
  <dcterms:created xsi:type="dcterms:W3CDTF">2020-05-18T05:19:00Z</dcterms:created>
  <dcterms:modified xsi:type="dcterms:W3CDTF">2020-05-25T06:06:51Z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1033-11.2.0.9363</vt:lpwstr>
  </property>
</Properties>
</file>